
<file path=[Content_Types].xml><?xml version="1.0" encoding="utf-8"?>
<Types xmlns="http://schemas.openxmlformats.org/package/2006/content-types"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322" r:id="rId3"/>
    <p:sldId id="326" r:id="rId4"/>
    <p:sldId id="327" r:id="rId5"/>
    <p:sldId id="325" r:id="rId6"/>
    <p:sldId id="321" r:id="rId7"/>
    <p:sldId id="323" r:id="rId8"/>
    <p:sldId id="324" r:id="rId9"/>
    <p:sldId id="303" r:id="rId10"/>
    <p:sldId id="311" r:id="rId11"/>
    <p:sldId id="296" r:id="rId12"/>
    <p:sldId id="328" r:id="rId13"/>
    <p:sldId id="283" r:id="rId14"/>
    <p:sldId id="282" r:id="rId15"/>
    <p:sldId id="305" r:id="rId16"/>
    <p:sldId id="289" r:id="rId17"/>
    <p:sldId id="286" r:id="rId18"/>
    <p:sldId id="329" r:id="rId19"/>
    <p:sldId id="304" r:id="rId20"/>
    <p:sldId id="291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542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198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2792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44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9394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078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7961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010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783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791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694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92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69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25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3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05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0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mp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974574"/>
            <a:ext cx="7888724" cy="2076262"/>
          </a:xfrm>
        </p:spPr>
        <p:txBody>
          <a:bodyPr>
            <a:normAutofit/>
          </a:bodyPr>
          <a:lstStyle/>
          <a:p>
            <a:r>
              <a:rPr lang="lv-LV" sz="2400" dirty="0" smtClean="0"/>
              <a:t>«Vien dabas tuvums skurbinošs</a:t>
            </a:r>
            <a:br>
              <a:rPr lang="lv-LV" sz="2400" dirty="0" smtClean="0"/>
            </a:br>
            <a:r>
              <a:rPr lang="lv-LV" sz="2400" dirty="0" smtClean="0"/>
              <a:t>Un pirmatnība skarba.</a:t>
            </a:r>
            <a:br>
              <a:rPr lang="lv-LV" sz="2400" dirty="0" smtClean="0"/>
            </a:br>
            <a:r>
              <a:rPr lang="lv-LV" sz="2400" dirty="0" smtClean="0"/>
              <a:t>Šalc mežs virs skudru taciņas,</a:t>
            </a:r>
            <a:br>
              <a:rPr lang="lv-LV" sz="2400" dirty="0" smtClean="0"/>
            </a:br>
            <a:r>
              <a:rPr lang="lv-LV" sz="2400" dirty="0" smtClean="0"/>
              <a:t>Virs platās briežu ejas. »</a:t>
            </a:r>
            <a:br>
              <a:rPr lang="lv-LV" sz="2400" dirty="0" smtClean="0"/>
            </a:br>
            <a:r>
              <a:rPr lang="lv-LV" sz="2400" dirty="0" smtClean="0"/>
              <a:t>/Ārija Elksne/</a:t>
            </a:r>
            <a:endParaRPr lang="lv-LV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Mežs literatūrā</a:t>
            </a:r>
          </a:p>
          <a:p>
            <a:pPr algn="ctr"/>
            <a:endParaRPr lang="lv-LV" sz="4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45606" y="5373969"/>
            <a:ext cx="7398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400" dirty="0"/>
              <a:t>Salaspils Dienvidu Filiālbibliotēkas virtuālā izstāde</a:t>
            </a:r>
          </a:p>
          <a:p>
            <a:pPr algn="ctr"/>
            <a:r>
              <a:rPr lang="lv-LV" sz="2400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92397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44" y="477562"/>
            <a:ext cx="2493559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89" y="477562"/>
            <a:ext cx="2834533" cy="40820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70991" y="4651513"/>
            <a:ext cx="58442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Dziļums, </a:t>
            </a:r>
            <a:r>
              <a:rPr lang="lv-LV" b="1" dirty="0" smtClean="0"/>
              <a:t>Alfreds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b="1" dirty="0"/>
              <a:t>    </a:t>
            </a:r>
            <a:r>
              <a:rPr lang="lv-LV" b="1" dirty="0" smtClean="0"/>
              <a:t>Raksti.- </a:t>
            </a:r>
            <a:r>
              <a:rPr lang="lv-LV" dirty="0" smtClean="0"/>
              <a:t>Rīga </a:t>
            </a:r>
            <a:r>
              <a:rPr lang="lv-LV" dirty="0"/>
              <a:t>: </a:t>
            </a:r>
            <a:r>
              <a:rPr lang="lv-LV" dirty="0" smtClean="0"/>
              <a:t>Daugava, 2004. </a:t>
            </a:r>
            <a:endParaRPr lang="lv-LV" dirty="0"/>
          </a:p>
          <a:p>
            <a:r>
              <a:rPr lang="lv-LV" dirty="0"/>
              <a:t>       </a:t>
            </a:r>
            <a:r>
              <a:rPr lang="lv-LV" dirty="0" smtClean="0"/>
              <a:t>18.sēj. Mežu aizvējā: Pa atmiņu </a:t>
            </a:r>
            <a:r>
              <a:rPr lang="lv-LV" dirty="0" err="1" smtClean="0"/>
              <a:t>tekām</a:t>
            </a:r>
            <a:r>
              <a:rPr lang="lv-LV" dirty="0" smtClean="0"/>
              <a:t>.</a:t>
            </a:r>
          </a:p>
          <a:p>
            <a:r>
              <a:rPr lang="lv-LV" dirty="0" smtClean="0"/>
              <a:t>	22</a:t>
            </a:r>
            <a:r>
              <a:rPr lang="lv-LV" dirty="0"/>
              <a:t>. sēj. Dieva dārzs : [stāsti</a:t>
            </a:r>
            <a:r>
              <a:rPr lang="lv-LV" dirty="0" smtClean="0"/>
              <a:t>].</a:t>
            </a:r>
            <a:r>
              <a:rPr lang="lv-LV" dirty="0"/>
              <a:t> Saturs: Sarkanais </a:t>
            </a:r>
            <a:r>
              <a:rPr lang="lv-LV" dirty="0" smtClean="0"/>
              <a:t>	velns </a:t>
            </a:r>
            <a:r>
              <a:rPr lang="lv-LV" dirty="0"/>
              <a:t>; Meža Andrievs </a:t>
            </a:r>
            <a:r>
              <a:rPr lang="lv-LV" dirty="0" smtClean="0"/>
              <a:t>u.c.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41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77334" y="778477"/>
            <a:ext cx="4184035" cy="1173892"/>
          </a:xfrm>
        </p:spPr>
        <p:txBody>
          <a:bodyPr/>
          <a:lstStyle/>
          <a:p>
            <a:r>
              <a:rPr lang="lv-LV" b="1" dirty="0"/>
              <a:t>Eglīte, </a:t>
            </a:r>
            <a:r>
              <a:rPr lang="lv-LV" b="1" dirty="0" smtClean="0"/>
              <a:t>Biruta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Meža noburtie : [romāns</a:t>
            </a:r>
            <a:r>
              <a:rPr lang="lv-LV" dirty="0" smtClean="0"/>
              <a:t>].- [</a:t>
            </a:r>
            <a:r>
              <a:rPr lang="lv-LV" dirty="0"/>
              <a:t>Rīga] : Lauku Avīze, 2001.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dirty="0"/>
          </a:p>
          <a:p>
            <a:endParaRPr lang="lv-LV" dirty="0" smtClean="0"/>
          </a:p>
          <a:p>
            <a:endParaRPr lang="lv-LV" dirty="0"/>
          </a:p>
        </p:txBody>
      </p:sp>
      <p:pic>
        <p:nvPicPr>
          <p:cNvPr id="9218" name="Picture 2" descr="MezanoburtieBEglitefb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812" y="194178"/>
            <a:ext cx="1988642" cy="32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kaistulis un mežinieka mei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25" y="2672225"/>
            <a:ext cx="19907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030051" y="3909980"/>
            <a:ext cx="6096000" cy="16006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Mežābele, Santa.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   Skaistulis un mežinieka meita : mīlestības drāma ar detektīvstāsta iezīmēm</a:t>
            </a:r>
            <a:r>
              <a:rPr lang="lv-LV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.- [</a:t>
            </a:r>
            <a:r>
              <a:rPr lang="lv-LV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B.v</a:t>
            </a: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.] : Vītola izdevniecība, 2010.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lv-LV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1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57897" y="297252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 err="1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Seleckis</a:t>
            </a:r>
            <a:r>
              <a:rPr lang="lv-LV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b="1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Vilis</a:t>
            </a:r>
            <a:r>
              <a:rPr lang="lv-LV" b="1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v-LV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Ardievas mežam : vēsturisks </a:t>
            </a:r>
            <a:r>
              <a:rPr lang="lv-LV" dirty="0" smtClean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romāns.- Rīga </a:t>
            </a:r>
            <a:r>
              <a:rPr lang="lv-LV" dirty="0">
                <a:solidFill>
                  <a:srgbClr val="000000"/>
                </a:solidFill>
                <a:latin typeface="Trebuchet MS" panose="020B0603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Zvaigzne ABC, 2016 </a:t>
            </a:r>
            <a:endParaRPr lang="lv-LV" dirty="0">
              <a:latin typeface="Trebuchet MS" panose="020B0603020202020204" pitchFamily="34" charset="0"/>
            </a:endParaRPr>
          </a:p>
        </p:txBody>
      </p:sp>
      <p:pic>
        <p:nvPicPr>
          <p:cNvPr id="10242" name="Picture 2" descr="Vilis Seleckis - Ardievas mež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8" y="767489"/>
            <a:ext cx="28575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02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31519" y="3540035"/>
            <a:ext cx="4184035" cy="1686874"/>
          </a:xfrm>
        </p:spPr>
        <p:txBody>
          <a:bodyPr>
            <a:normAutofit/>
          </a:bodyPr>
          <a:lstStyle/>
          <a:p>
            <a:r>
              <a:rPr lang="lv-LV" b="1" dirty="0"/>
              <a:t>Stumbre, Lelde.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Kronis : lugu izlase </a:t>
            </a:r>
            <a:r>
              <a:rPr lang="lv-LV" dirty="0" smtClean="0"/>
              <a:t>- </a:t>
            </a:r>
            <a:r>
              <a:rPr lang="lv-LV" dirty="0"/>
              <a:t>Rīga : AGB, </a:t>
            </a:r>
            <a:r>
              <a:rPr lang="lv-LV" dirty="0" smtClean="0"/>
              <a:t>2000.</a:t>
            </a:r>
          </a:p>
          <a:p>
            <a:r>
              <a:rPr lang="lv-LV" sz="1800" dirty="0" smtClean="0"/>
              <a:t>Saturā</a:t>
            </a:r>
            <a:r>
              <a:rPr lang="lv-LV" sz="1800" dirty="0"/>
              <a:t>: Kronis, Šaušalīgs notikums caurumu mežā, Gans u.c.</a:t>
            </a:r>
          </a:p>
        </p:txBody>
      </p:sp>
      <p:pic>
        <p:nvPicPr>
          <p:cNvPr id="11266" name="Picture 2" descr="http://www.izdevnieciba.com/images/vaki/9984-663-27-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2" y="3313149"/>
            <a:ext cx="2436767" cy="328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2890" y="901337"/>
            <a:ext cx="38012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Zīle, Monika, 1941-.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Notikumi ar labām beigām : [</a:t>
            </a:r>
            <a:r>
              <a:rPr lang="lv-LV" dirty="0" smtClean="0"/>
              <a:t>stāsti].-Rīga </a:t>
            </a:r>
            <a:r>
              <a:rPr lang="lv-LV" dirty="0"/>
              <a:t>: Lauku Avīze ; </a:t>
            </a:r>
            <a:r>
              <a:rPr lang="lv-LV" dirty="0" smtClean="0"/>
              <a:t>2005</a:t>
            </a:r>
            <a:r>
              <a:rPr lang="lv-LV" dirty="0"/>
              <a:t>. </a:t>
            </a:r>
            <a:r>
              <a:rPr lang="lv-LV" dirty="0" smtClean="0"/>
              <a:t>	Saturs</a:t>
            </a:r>
            <a:r>
              <a:rPr lang="lv-LV" dirty="0"/>
              <a:t>: Dāliju mežs. Dominikas biķeris. Trešais </a:t>
            </a:r>
            <a:r>
              <a:rPr lang="lv-LV" dirty="0" smtClean="0"/>
              <a:t>dēls</a:t>
            </a:r>
            <a:r>
              <a:rPr lang="lv-LV" dirty="0"/>
              <a:t> </a:t>
            </a:r>
            <a:r>
              <a:rPr lang="lv-LV" dirty="0" smtClean="0"/>
              <a:t>u.c.</a:t>
            </a:r>
            <a:endParaRPr lang="lv-LV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104" y="300446"/>
            <a:ext cx="2204176" cy="27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8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366434" y="904397"/>
            <a:ext cx="4184035" cy="1102203"/>
          </a:xfrm>
        </p:spPr>
        <p:txBody>
          <a:bodyPr/>
          <a:lstStyle/>
          <a:p>
            <a:r>
              <a:rPr lang="lv-LV" b="1" dirty="0"/>
              <a:t>Lācis, Jūlijs.</a:t>
            </a:r>
            <a:br>
              <a:rPr lang="lv-LV" b="1" dirty="0"/>
            </a:br>
            <a:r>
              <a:rPr lang="lv-LV" dirty="0"/>
              <a:t>    Mūža meža maldi : [romāns</a:t>
            </a:r>
            <a:r>
              <a:rPr lang="lv-LV" dirty="0" smtClean="0"/>
              <a:t>].- </a:t>
            </a:r>
            <a:r>
              <a:rPr lang="lv-LV" dirty="0"/>
              <a:t>Rīga : Liesma, 1972.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25588" y="5112794"/>
            <a:ext cx="5018141" cy="4275504"/>
          </a:xfrm>
        </p:spPr>
        <p:txBody>
          <a:bodyPr/>
          <a:lstStyle/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12290" name="Picture 2" descr="https://3.bp.blogspot.com/-vt15PrbOB1o/Wj0X-U0jsJI/AAAAAAAAG1E/nuWrutPNOMEuwoIGj2oLfcn0rvMicHNWwCLcBGAs/s1600/MuzaMezaMald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377" y="125941"/>
            <a:ext cx="2193380" cy="342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2514" y="3553097"/>
            <a:ext cx="4127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Līvs, </a:t>
            </a:r>
            <a:r>
              <a:rPr lang="lv-LV" b="1" dirty="0" smtClean="0"/>
              <a:t>Egons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Darbi : [4 sēj.] </a:t>
            </a:r>
            <a:r>
              <a:rPr lang="lv-LV" dirty="0" smtClean="0"/>
              <a:t>- </a:t>
            </a:r>
            <a:r>
              <a:rPr lang="lv-LV" dirty="0"/>
              <a:t>[Rīga] : </a:t>
            </a:r>
            <a:r>
              <a:rPr lang="lv-LV" dirty="0" smtClean="0"/>
              <a:t>Pils, </a:t>
            </a:r>
            <a:r>
              <a:rPr lang="lv-LV" dirty="0"/>
              <a:t>2005. </a:t>
            </a:r>
            <a:endParaRPr lang="lv-LV" dirty="0" smtClean="0"/>
          </a:p>
          <a:p>
            <a:r>
              <a:rPr lang="lv-LV" dirty="0" smtClean="0"/>
              <a:t>	Saturā: kinoscenāriji: </a:t>
            </a:r>
            <a:r>
              <a:rPr lang="lv-LV" dirty="0"/>
              <a:t>"Rīta </a:t>
            </a:r>
            <a:r>
              <a:rPr lang="lv-LV" dirty="0" smtClean="0"/>
              <a:t>miglā," </a:t>
            </a:r>
            <a:r>
              <a:rPr lang="lv-LV" dirty="0"/>
              <a:t>"Meldru mežs", stāsti, </a:t>
            </a:r>
            <a:r>
              <a:rPr lang="lv-LV" dirty="0" smtClean="0"/>
              <a:t>apraksti</a:t>
            </a:r>
            <a:r>
              <a:rPr lang="lv-LV" dirty="0"/>
              <a:t>.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377" y="2994266"/>
            <a:ext cx="2302510" cy="3152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7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5577" y="666206"/>
            <a:ext cx="3226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Ibsens, Henriks.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</a:t>
            </a:r>
            <a:r>
              <a:rPr lang="lv-LV" dirty="0" smtClean="0"/>
              <a:t>Izlase.-Rīga </a:t>
            </a:r>
            <a:r>
              <a:rPr lang="lv-LV" dirty="0"/>
              <a:t>: </a:t>
            </a:r>
            <a:r>
              <a:rPr lang="lv-LV" dirty="0" err="1"/>
              <a:t>Norden</a:t>
            </a:r>
            <a:r>
              <a:rPr lang="lv-LV" dirty="0"/>
              <a:t> AB, </a:t>
            </a:r>
            <a:r>
              <a:rPr lang="lv-LV" dirty="0" smtClean="0"/>
              <a:t>2006.</a:t>
            </a:r>
            <a:endParaRPr lang="lv-LV" dirty="0" smtClean="0"/>
          </a:p>
          <a:p>
            <a:r>
              <a:rPr lang="lv-LV" dirty="0" smtClean="0"/>
              <a:t>2</a:t>
            </a:r>
            <a:r>
              <a:rPr lang="lv-LV" dirty="0"/>
              <a:t>. </a:t>
            </a:r>
            <a:r>
              <a:rPr lang="lv-LV" dirty="0" smtClean="0"/>
              <a:t>grāmata: </a:t>
            </a:r>
            <a:r>
              <a:rPr lang="lv-LV" dirty="0"/>
              <a:t>Leļļu nams. </a:t>
            </a:r>
            <a:r>
              <a:rPr lang="lv-LV" dirty="0" smtClean="0"/>
              <a:t>Spoki</a:t>
            </a:r>
            <a:r>
              <a:rPr lang="lv-LV" dirty="0"/>
              <a:t>. </a:t>
            </a:r>
            <a:r>
              <a:rPr lang="lv-LV" dirty="0" err="1"/>
              <a:t>Mežapīle</a:t>
            </a:r>
            <a:r>
              <a:rPr lang="lv-LV" dirty="0"/>
              <a:t>. 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162" y="381999"/>
            <a:ext cx="2263757" cy="30284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5160" y="4361261"/>
            <a:ext cx="31492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Čehovs, Antons.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Kopoti raksti </a:t>
            </a:r>
            <a:r>
              <a:rPr lang="lv-LV" dirty="0" smtClean="0"/>
              <a:t>Rīga </a:t>
            </a:r>
            <a:r>
              <a:rPr lang="lv-LV" dirty="0"/>
              <a:t>: Liesma, 1969. </a:t>
            </a:r>
            <a:br>
              <a:rPr lang="lv-LV" dirty="0"/>
            </a:br>
            <a:r>
              <a:rPr lang="lv-LV" dirty="0"/>
              <a:t>        9. sējums. </a:t>
            </a:r>
            <a:r>
              <a:rPr lang="lv-LV" dirty="0" smtClean="0"/>
              <a:t>Lugas:</a:t>
            </a:r>
            <a:r>
              <a:rPr lang="lv-LV" dirty="0"/>
              <a:t> </a:t>
            </a:r>
            <a:r>
              <a:rPr lang="lv-LV" dirty="0" smtClean="0"/>
              <a:t>Gulbja </a:t>
            </a:r>
            <a:r>
              <a:rPr lang="lv-LV" dirty="0"/>
              <a:t>dziesma ; </a:t>
            </a:r>
            <a:r>
              <a:rPr lang="lv-LV" b="1" dirty="0" smtClean="0"/>
              <a:t>Mežainis </a:t>
            </a:r>
            <a:r>
              <a:rPr lang="lv-LV" dirty="0"/>
              <a:t>; </a:t>
            </a:r>
            <a:r>
              <a:rPr lang="lv-LV" dirty="0" smtClean="0"/>
              <a:t>Kaija ; u.c.  </a:t>
            </a:r>
            <a:endParaRPr lang="lv-LV" dirty="0"/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416" y="2914846"/>
            <a:ext cx="2031707" cy="289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07121" y="4433174"/>
            <a:ext cx="4184034" cy="1399215"/>
          </a:xfrm>
        </p:spPr>
        <p:txBody>
          <a:bodyPr/>
          <a:lstStyle/>
          <a:p>
            <a:r>
              <a:rPr lang="lv-LV" dirty="0"/>
              <a:t>Toro, Henrijs Deivids.</a:t>
            </a:r>
            <a:br>
              <a:rPr lang="lv-LV" dirty="0"/>
            </a:br>
            <a:r>
              <a:rPr lang="lv-LV" dirty="0"/>
              <a:t>    </a:t>
            </a:r>
            <a:r>
              <a:rPr lang="lv-LV" dirty="0" err="1"/>
              <a:t>Voldena</a:t>
            </a:r>
            <a:r>
              <a:rPr lang="lv-LV" dirty="0"/>
              <a:t> jeb Dzīve mežā : [romāns</a:t>
            </a:r>
            <a:r>
              <a:rPr lang="lv-LV" dirty="0" smtClean="0"/>
              <a:t>].- Rīga </a:t>
            </a:r>
            <a:r>
              <a:rPr lang="lv-LV" dirty="0"/>
              <a:t>: Zvaigzne ABC, [2004].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0343" y="712066"/>
            <a:ext cx="2806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Binčija</a:t>
            </a:r>
            <a:r>
              <a:rPr lang="lv-LV" b="1" dirty="0"/>
              <a:t>, </a:t>
            </a:r>
            <a:r>
              <a:rPr lang="lv-LV" b="1" dirty="0" err="1"/>
              <a:t>Meiva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Vilkābeļu mežs : [</a:t>
            </a:r>
            <a:r>
              <a:rPr lang="lv-LV" dirty="0" smtClean="0"/>
              <a:t>romāns].- Rīga </a:t>
            </a:r>
            <a:r>
              <a:rPr lang="lv-LV" dirty="0"/>
              <a:t>: </a:t>
            </a:r>
            <a:r>
              <a:rPr lang="lv-LV" dirty="0" err="1"/>
              <a:t>Madris</a:t>
            </a:r>
            <a:r>
              <a:rPr lang="lv-LV" dirty="0"/>
              <a:t>, [2010].</a:t>
            </a: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80" y="158819"/>
            <a:ext cx="2936694" cy="3744414"/>
          </a:xfrm>
          <a:prstGeom prst="rect">
            <a:avLst/>
          </a:prstGeom>
        </p:spPr>
      </p:pic>
      <p:pic>
        <p:nvPicPr>
          <p:cNvPr id="5" name="Picture 4" descr="Henrijs Deivids Toro - Voldena jeb Dzīve mežā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72" y="3137114"/>
            <a:ext cx="2299335" cy="342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7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449" y="803189"/>
            <a:ext cx="5387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i="1" dirty="0" smtClean="0"/>
              <a:t>Par brīnumaino meža pasauli</a:t>
            </a:r>
            <a:endParaRPr lang="lv-LV" sz="3600" b="1" i="1" dirty="0"/>
          </a:p>
        </p:txBody>
      </p:sp>
      <p:sp>
        <p:nvSpPr>
          <p:cNvPr id="5" name="AutoShape 4" descr="Motacilla"/>
          <p:cNvSpPr>
            <a:spLocks noChangeAspect="1" noChangeArrowheads="1"/>
          </p:cNvSpPr>
          <p:nvPr/>
        </p:nvSpPr>
        <p:spPr bwMode="auto">
          <a:xfrm>
            <a:off x="7841821" y="49612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7" name="Rectangle 6"/>
          <p:cNvSpPr/>
          <p:nvPr/>
        </p:nvSpPr>
        <p:spPr>
          <a:xfrm>
            <a:off x="3048000" y="2721114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lv-LV" sz="3200" i="1" dirty="0">
                <a:solidFill>
                  <a:srgbClr val="92D050"/>
                </a:solidFill>
              </a:rPr>
              <a:t>Ai, bagāta meža māte,</a:t>
            </a:r>
          </a:p>
          <a:p>
            <a:pPr algn="ctr"/>
            <a:r>
              <a:rPr lang="lv-LV" sz="3200" i="1" dirty="0">
                <a:solidFill>
                  <a:srgbClr val="92D050"/>
                </a:solidFill>
              </a:rPr>
              <a:t>Liela tava bagātība:</a:t>
            </a:r>
          </a:p>
          <a:p>
            <a:pPr algn="ctr"/>
            <a:r>
              <a:rPr lang="lv-LV" sz="3200" i="1" dirty="0">
                <a:solidFill>
                  <a:srgbClr val="92D050"/>
                </a:solidFill>
              </a:rPr>
              <a:t>Pilni meži koki bija,</a:t>
            </a:r>
          </a:p>
          <a:p>
            <a:pPr algn="ctr"/>
            <a:r>
              <a:rPr lang="lv-LV" sz="3200" i="1" dirty="0">
                <a:solidFill>
                  <a:srgbClr val="92D050"/>
                </a:solidFill>
              </a:rPr>
              <a:t>Pilnas birzes zelta rasa.</a:t>
            </a:r>
          </a:p>
          <a:p>
            <a:pPr algn="ctr"/>
            <a:r>
              <a:rPr lang="lv-LV" sz="2400" i="1" dirty="0">
                <a:solidFill>
                  <a:srgbClr val="92D050"/>
                </a:solidFill>
              </a:rPr>
              <a:t>/Latv. t. dz./</a:t>
            </a:r>
          </a:p>
        </p:txBody>
      </p:sp>
    </p:spTree>
    <p:extLst>
      <p:ext uri="{BB962C8B-B14F-4D97-AF65-F5344CB8AC3E}">
        <p14:creationId xmlns:p14="http://schemas.microsoft.com/office/powerpoint/2010/main" val="36181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9704" y="1395096"/>
            <a:ext cx="5140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</a:rPr>
              <a:t>Meža </a:t>
            </a:r>
            <a:r>
              <a:rPr lang="lv-LV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enciklopēdija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</a:rPr>
              <a:t>.-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</a:rPr>
              <a:t>Rīga : [Zelta Grauds], 2003. </a:t>
            </a:r>
            <a:endParaRPr lang="lv-LV" dirty="0"/>
          </a:p>
        </p:txBody>
      </p:sp>
      <p:pic>
        <p:nvPicPr>
          <p:cNvPr id="3" name="Picture 2" descr="Meža enciklopēdija 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633" y="611510"/>
            <a:ext cx="2080530" cy="28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Latvijas meža put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04" y="3597562"/>
            <a:ext cx="1814908" cy="288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72930" y="50379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Latvijas meža putni.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Rīga : Latvijas Ornitoloģijas biedrība, 1996. 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91741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2335" y="179601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</a:rPr>
              <a:t>  </a:t>
            </a:r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</a:rPr>
              <a:t>Latvijas meži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</a:rPr>
              <a:t>/ sast. M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</a:rPr>
              <a:t>. Bušs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</a:rPr>
              <a:t>un 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</a:rPr>
              <a:t>J. Vanags.-</a:t>
            </a:r>
          </a:p>
          <a:p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</a:rPr>
              <a:t>Rīga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</a:rPr>
              <a:t>: Avots, 1987. </a:t>
            </a:r>
            <a:endParaRPr lang="lv-LV" dirty="0"/>
          </a:p>
        </p:txBody>
      </p:sp>
      <p:sp>
        <p:nvSpPr>
          <p:cNvPr id="6" name="Rectangle 5"/>
          <p:cNvSpPr/>
          <p:nvPr/>
        </p:nvSpPr>
        <p:spPr>
          <a:xfrm>
            <a:off x="564292" y="485534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 err="1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Lagzdiņa</a:t>
            </a:r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Vīta.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Mežkopju Bušu 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dzimta. -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Rīga : V. elements, 2001. </a:t>
            </a:r>
            <a:endParaRPr lang="lv-LV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799" y="3745462"/>
            <a:ext cx="1942465" cy="280225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93" y="711273"/>
            <a:ext cx="2015206" cy="337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92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1878" y="265043"/>
            <a:ext cx="291467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i="1" dirty="0" smtClean="0"/>
              <a:t>Pasakas un aizraujoši piedzīvojumi bērniem</a:t>
            </a:r>
            <a:endParaRPr lang="lv-LV" sz="32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0257183" y="4147930"/>
            <a:ext cx="3869635" cy="336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dirty="0"/>
          </a:p>
        </p:txBody>
      </p:sp>
      <p:pic>
        <p:nvPicPr>
          <p:cNvPr id="1032" name="Picture 8" descr="Zvaigzne ABC - Rūķu mež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76" y="2868680"/>
            <a:ext cx="2620489" cy="271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46542" y="45435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Skalbe, Kārlis.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Meža 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balodītis.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Rīga : Liesma, 1986. </a:t>
            </a:r>
            <a:endParaRPr lang="lv-LV" dirty="0"/>
          </a:p>
        </p:txBody>
      </p:sp>
      <p:sp>
        <p:nvSpPr>
          <p:cNvPr id="3" name="Rectangle 2"/>
          <p:cNvSpPr/>
          <p:nvPr/>
        </p:nvSpPr>
        <p:spPr>
          <a:xfrm>
            <a:off x="518900" y="570557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Ozola, </a:t>
            </a:r>
            <a:r>
              <a:rPr lang="lv-LV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Ieva.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Rūķu 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mežā.- Rīga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Zvaigzne ABC, [2009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lv-LV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8" y="557214"/>
            <a:ext cx="2592838" cy="359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7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  <a:p>
            <a:endParaRPr lang="lv-LV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81" y="222960"/>
            <a:ext cx="2287823" cy="3878015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08" y="2693774"/>
            <a:ext cx="2196192" cy="34475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90181" y="102118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Ziedonis, </a:t>
            </a:r>
            <a:r>
              <a:rPr lang="lv-LV" b="1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Imants</a:t>
            </a:r>
            <a:r>
              <a:rPr lang="lv-LV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Mežu zemē Latvijā : aicinām 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ceļā!/ </a:t>
            </a:r>
            <a:r>
              <a:rPr lang="lv-LV" dirty="0" smtClean="0"/>
              <a:t>Imants </a:t>
            </a:r>
            <a:r>
              <a:rPr lang="lv-LV" dirty="0"/>
              <a:t>Ziedonis, Rimants </a:t>
            </a:r>
            <a:r>
              <a:rPr lang="lv-LV" dirty="0" smtClean="0"/>
              <a:t>Ziedonis. 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Rīga : Latvijas valsts meži ; Lauku Avīze, </a:t>
            </a:r>
            <a:r>
              <a:rPr lang="lv-LV" dirty="0" smtClean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2006. </a:t>
            </a:r>
            <a:endParaRPr lang="lv-LV" dirty="0"/>
          </a:p>
        </p:txBody>
      </p:sp>
      <p:sp>
        <p:nvSpPr>
          <p:cNvPr id="9" name="Rectangle 8"/>
          <p:cNvSpPr/>
          <p:nvPr/>
        </p:nvSpPr>
        <p:spPr>
          <a:xfrm>
            <a:off x="3014552" y="453312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Viese, </a:t>
            </a:r>
            <a:r>
              <a:rPr lang="lv-LV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Saulcerīte</a:t>
            </a:r>
            <a:r>
              <a:rPr lang="lv-LV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br>
              <a:rPr lang="lv-LV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lv-LV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   </a:t>
            </a:r>
            <a:r>
              <a:rPr lang="lv-L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Mežaparks : pilsēta priežu </a:t>
            </a:r>
            <a:r>
              <a:rPr lang="lv-LV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silā. - </a:t>
            </a:r>
            <a:r>
              <a:rPr lang="lv-LV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[Rīga] : Jumava, [2001]. </a:t>
            </a:r>
          </a:p>
        </p:txBody>
      </p:sp>
    </p:spTree>
    <p:extLst>
      <p:ext uri="{BB962C8B-B14F-4D97-AF65-F5344CB8AC3E}">
        <p14:creationId xmlns:p14="http://schemas.microsoft.com/office/powerpoint/2010/main" val="284726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 descr="Zvaigzne ABC - Brīnumu mežs"/>
          <p:cNvSpPr>
            <a:spLocks noChangeAspect="1" noChangeArrowheads="1"/>
          </p:cNvSpPr>
          <p:nvPr/>
        </p:nvSpPr>
        <p:spPr bwMode="auto">
          <a:xfrm>
            <a:off x="1295262" y="24264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10" name="AutoShape 12" descr="Zvaigzne ABC - Brīnumu mežs"/>
          <p:cNvSpPr>
            <a:spLocks noChangeAspect="1" noChangeArrowheads="1"/>
          </p:cNvSpPr>
          <p:nvPr/>
        </p:nvSpPr>
        <p:spPr bwMode="auto">
          <a:xfrm>
            <a:off x="3236705" y="19029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sp>
        <p:nvSpPr>
          <p:cNvPr id="11" name="AutoShape 16" descr="Pasakas - Šarls Pero - iBook.lv - Grāmatu draug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lv-LV"/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6" y="554385"/>
            <a:ext cx="2249556" cy="254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14"/>
          <p:cNvSpPr/>
          <p:nvPr/>
        </p:nvSpPr>
        <p:spPr>
          <a:xfrm>
            <a:off x="3389105" y="136603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lv-LV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Pero</a:t>
            </a:r>
            <a:r>
              <a:rPr lang="lv-LV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Šarls.</a:t>
            </a:r>
            <a:br>
              <a:rPr lang="lv-LV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Pasakas.- Rīga 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Omnia </a:t>
            </a:r>
            <a:r>
              <a:rPr lang="lv-LV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mea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2007.</a:t>
            </a:r>
          </a:p>
          <a:p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Saturs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Runcis zābakos ; Aizmigušā meža 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skaistule u.c. </a:t>
            </a:r>
            <a:endParaRPr lang="lv-LV" dirty="0">
              <a:latin typeface="+mj-lt"/>
            </a:endParaRPr>
          </a:p>
        </p:txBody>
      </p:sp>
      <p:pic>
        <p:nvPicPr>
          <p:cNvPr id="20" name="Picture 4" descr="https://mutcdn.fra1.digitaloceanspaces.com/71245/conversions/2010112018262224592_o-696x4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5" y="3685416"/>
            <a:ext cx="3479953" cy="2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85503" y="4167630"/>
            <a:ext cx="4505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Bēe</a:t>
            </a:r>
            <a:r>
              <a:rPr lang="lv-LV" b="1" dirty="0"/>
              <a:t>, </a:t>
            </a:r>
            <a:r>
              <a:rPr lang="lv-LV" b="1" dirty="0" err="1"/>
              <a:t>Sisela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</a:t>
            </a:r>
            <a:r>
              <a:rPr lang="lv-LV" b="1" dirty="0"/>
              <a:t> </a:t>
            </a:r>
            <a:r>
              <a:rPr lang="lv-LV" b="1" dirty="0" smtClean="0"/>
              <a:t>Troļļi</a:t>
            </a:r>
            <a:r>
              <a:rPr lang="lv-LV" b="1" dirty="0"/>
              <a:t>. </a:t>
            </a:r>
            <a:r>
              <a:rPr lang="lv-LV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Dziļi</a:t>
            </a:r>
            <a:r>
              <a:rPr lang="lv-LV" b="1" dirty="0"/>
              <a:t> mežā </a:t>
            </a:r>
            <a:r>
              <a:rPr lang="lv-LV" dirty="0"/>
              <a:t>: [stāsts pirmsskolas vecuma </a:t>
            </a:r>
            <a:r>
              <a:rPr lang="lv-LV" dirty="0" smtClean="0"/>
              <a:t>bērniem].-Rīga </a:t>
            </a:r>
            <a:r>
              <a:rPr lang="lv-LV" dirty="0"/>
              <a:t>: Jumava, 2010. </a:t>
            </a:r>
          </a:p>
        </p:txBody>
      </p:sp>
    </p:spTree>
    <p:extLst>
      <p:ext uri="{BB962C8B-B14F-4D97-AF65-F5344CB8AC3E}">
        <p14:creationId xmlns:p14="http://schemas.microsoft.com/office/powerpoint/2010/main" val="65009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aralis Ez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57" y="551842"/>
            <a:ext cx="2903330" cy="348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ibook.lv/uimg/3d7d746b-b4c9-4eed-b375-50501a47af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042" y="388534"/>
            <a:ext cx="2549249" cy="339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0218" y="4316324"/>
            <a:ext cx="4005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Zandere, Inese.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   Karalis Ezis : [bilžu grāmatiņa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].- 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[Rīga] : Liels un mazs, 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2009.</a:t>
            </a:r>
            <a:endParaRPr lang="lv-LV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9413" y="4039325"/>
            <a:ext cx="61559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Reinbergs, Māris.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lv-LV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lv-LV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Mēnessciema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meža svētki : </a:t>
            </a:r>
            <a:r>
              <a:rPr lang="lv-LV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dziedampasaciņa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kopā ar grāmatu-pasaka un dziesmas arī CD 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formātā: 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klausies CD un dzied līdz! 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Grobiņa : Pauliņa, SIA, 2010. </a:t>
            </a:r>
            <a:endParaRPr lang="lv-LV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10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onika un Mež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6" y="319888"/>
            <a:ext cx="2302429" cy="359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60391" y="4181709"/>
            <a:ext cx="36443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/>
              <a:t>Kvaskova, Signe.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Monika un Mežs : [pasaka jaunākā skolas vecuma bērniem] </a:t>
            </a:r>
            <a:r>
              <a:rPr lang="lv-LV" dirty="0" smtClean="0"/>
              <a:t> </a:t>
            </a:r>
            <a:r>
              <a:rPr lang="lv-LV" dirty="0"/>
              <a:t>Rīga : Jumava, 2006. 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8" y="557433"/>
            <a:ext cx="2952750" cy="3437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1878" y="4320209"/>
            <a:ext cx="376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Ķerus</a:t>
            </a:r>
            <a:r>
              <a:rPr lang="lv-LV" b="1" dirty="0"/>
              <a:t>, </a:t>
            </a:r>
            <a:r>
              <a:rPr lang="lv-LV" b="1" dirty="0" smtClean="0"/>
              <a:t>Viesturs</a:t>
            </a:r>
            <a:r>
              <a:rPr lang="lv-LV" b="1" dirty="0"/>
              <a:t>.</a:t>
            </a:r>
            <a:br>
              <a:rPr lang="lv-LV" b="1" dirty="0"/>
            </a:br>
            <a:r>
              <a:rPr lang="lv-LV" b="1" dirty="0"/>
              <a:t>    Meža meitene </a:t>
            </a:r>
            <a:r>
              <a:rPr lang="lv-LV" b="1" dirty="0" smtClean="0"/>
              <a:t>Maija. </a:t>
            </a:r>
            <a:r>
              <a:rPr lang="lv-LV" dirty="0"/>
              <a:t>- Rīga : Liels un mazs, </a:t>
            </a:r>
            <a:r>
              <a:rPr lang="lv-LV" dirty="0" smtClean="0"/>
              <a:t>2019.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5846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book.lv/uimg/a1a0336f-40ad-4ea5-9821-1b87e4e66aa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908" y="828261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Grāmatas | Brīnumu mežs (Zorina Baldeska) | myBook.l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920" y="1162309"/>
            <a:ext cx="3392419" cy="254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5796" y="4260518"/>
            <a:ext cx="3511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Baldesku</a:t>
            </a:r>
            <a:r>
              <a:rPr lang="lv-LV" b="1" dirty="0"/>
              <a:t>, </a:t>
            </a:r>
            <a:r>
              <a:rPr lang="lv-LV" b="1" dirty="0" err="1"/>
              <a:t>Zorina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</a:t>
            </a:r>
            <a:r>
              <a:rPr lang="lv-LV" dirty="0" smtClean="0"/>
              <a:t>Brīnumu </a:t>
            </a:r>
            <a:r>
              <a:rPr lang="lv-LV" dirty="0"/>
              <a:t>mežs : [pasaka pirmsskolas vecuma bērniem] </a:t>
            </a:r>
            <a:r>
              <a:rPr lang="lv-LV" dirty="0" smtClean="0"/>
              <a:t>- </a:t>
            </a:r>
            <a:r>
              <a:rPr lang="lv-LV" dirty="0"/>
              <a:t>Rīga : Zvaigzne ABC, 2011.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6352" y="4860683"/>
            <a:ext cx="3038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Fogla</a:t>
            </a:r>
            <a:r>
              <a:rPr lang="lv-LV" b="1" dirty="0"/>
              <a:t>, </a:t>
            </a:r>
            <a:r>
              <a:rPr lang="lv-LV" b="1" dirty="0" err="1"/>
              <a:t>Kristela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Kā meža rūķi uzvarēja </a:t>
            </a:r>
            <a:r>
              <a:rPr lang="lv-LV" dirty="0" smtClean="0"/>
              <a:t>pūķi.- [Rīga</a:t>
            </a:r>
            <a:r>
              <a:rPr lang="lv-LV" dirty="0"/>
              <a:t>] : Annele, [2005]. </a:t>
            </a:r>
          </a:p>
        </p:txBody>
      </p:sp>
    </p:spTree>
    <p:extLst>
      <p:ext uri="{BB962C8B-B14F-4D97-AF65-F5344CB8AC3E}">
        <p14:creationId xmlns:p14="http://schemas.microsoft.com/office/powerpoint/2010/main" val="198416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Enida Blaitona - Apburtais mež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40" y="578798"/>
            <a:ext cx="2236196" cy="304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06418" y="578798"/>
            <a:ext cx="3631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 smtClean="0"/>
              <a:t>Blaitona</a:t>
            </a:r>
            <a:r>
              <a:rPr lang="lv-LV" b="1" dirty="0" smtClean="0"/>
              <a:t>, </a:t>
            </a:r>
            <a:r>
              <a:rPr lang="lv-LV" b="1" dirty="0" err="1" smtClean="0"/>
              <a:t>Enida</a:t>
            </a:r>
            <a:r>
              <a:rPr lang="lv-LV" b="1" dirty="0" smtClean="0"/>
              <a:t>.</a:t>
            </a:r>
          </a:p>
          <a:p>
            <a:r>
              <a:rPr lang="lv-LV" b="1" dirty="0"/>
              <a:t>	</a:t>
            </a:r>
            <a:r>
              <a:rPr lang="lv-LV" dirty="0" smtClean="0"/>
              <a:t>Apburtais mežs.-</a:t>
            </a:r>
            <a:r>
              <a:rPr lang="lv-LV" dirty="0"/>
              <a:t> Rīga : Zvaigzne ABC, 2009.</a:t>
            </a:r>
            <a:r>
              <a:rPr lang="lv-LV" dirty="0" smtClean="0"/>
              <a:t> </a:t>
            </a:r>
            <a:endParaRPr lang="lv-LV" dirty="0"/>
          </a:p>
        </p:txBody>
      </p:sp>
      <p:pic>
        <p:nvPicPr>
          <p:cNvPr id="6152" name="Picture 8" descr="Deizija Medousa - Burvju meža iemītnieki. Rūbija Rudastī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42" y="2669059"/>
            <a:ext cx="2300448" cy="371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347972" y="2940729"/>
            <a:ext cx="24118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Medousa</a:t>
            </a:r>
            <a:r>
              <a:rPr lang="lv-LV" b="1" dirty="0"/>
              <a:t>, </a:t>
            </a:r>
            <a:r>
              <a:rPr lang="lv-LV" b="1" dirty="0" err="1"/>
              <a:t>Deizija</a:t>
            </a:r>
            <a:r>
              <a:rPr lang="lv-LV" b="1" dirty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   Burvju meža iemītnieki. </a:t>
            </a:r>
            <a:r>
              <a:rPr lang="lv-LV" dirty="0" err="1"/>
              <a:t>Rūbija</a:t>
            </a:r>
            <a:r>
              <a:rPr lang="lv-LV" dirty="0"/>
              <a:t> </a:t>
            </a:r>
            <a:r>
              <a:rPr lang="lv-LV" dirty="0" err="1" smtClean="0"/>
              <a:t>Rudastīte</a:t>
            </a:r>
            <a:r>
              <a:rPr lang="lv-LV" dirty="0" smtClean="0"/>
              <a:t>.- </a:t>
            </a:r>
            <a:r>
              <a:rPr lang="lv-LV" dirty="0"/>
              <a:t>Rīga : Zvaigzne ABC, </a:t>
            </a:r>
            <a:r>
              <a:rPr lang="lv-LV" dirty="0" smtClean="0"/>
              <a:t>2017.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41280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ena Ceļa Vilciena Nak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16" y="1457393"/>
            <a:ext cx="2671263" cy="333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062330" y="2148697"/>
            <a:ext cx="40816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Mijadzava</a:t>
            </a:r>
            <a:r>
              <a:rPr lang="lv-LV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v-LV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Kendži</a:t>
            </a:r>
            <a:r>
              <a:rPr lang="lv-LV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   Piena ceļa vilciena nakts : [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pasakas].-Rīga 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Sprīdītis, 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</a:p>
          <a:p>
            <a:r>
              <a:rPr lang="lv-LV" dirty="0" smtClean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	Saturā: </a:t>
            </a:r>
            <a:r>
              <a:rPr lang="lv-LV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Zagļu </a:t>
            </a:r>
            <a:r>
              <a:rPr lang="lv-LV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mežs.</a:t>
            </a:r>
            <a:endParaRPr lang="lv-LV" dirty="0">
              <a:solidFill>
                <a:srgbClr val="000000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76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454" y="1100137"/>
            <a:ext cx="365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i="1" dirty="0" smtClean="0"/>
              <a:t>Un romāni, stāsti pieaugušajiem</a:t>
            </a:r>
            <a:endParaRPr lang="lv-LV" sz="3200" i="1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33" y="1100137"/>
            <a:ext cx="2447925" cy="34385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1428" y="3285492"/>
            <a:ext cx="30612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 err="1"/>
              <a:t>Janovskis</a:t>
            </a:r>
            <a:r>
              <a:rPr lang="lv-LV" b="1" dirty="0"/>
              <a:t>, </a:t>
            </a:r>
            <a:r>
              <a:rPr lang="lv-LV" b="1" dirty="0" err="1" smtClean="0"/>
              <a:t>Gunars</a:t>
            </a:r>
            <a:r>
              <a:rPr lang="lv-LV" b="1" dirty="0" smtClean="0"/>
              <a:t>.</a:t>
            </a:r>
            <a:r>
              <a:rPr lang="lv-LV" dirty="0"/>
              <a:t/>
            </a:r>
            <a:br>
              <a:rPr lang="lv-LV" dirty="0"/>
            </a:br>
            <a:r>
              <a:rPr lang="lv-LV" dirty="0"/>
              <a:t>    Kopoti raksti : [12 sēj</a:t>
            </a:r>
            <a:r>
              <a:rPr lang="lv-LV" dirty="0" smtClean="0"/>
              <a:t>.].- Rīga </a:t>
            </a:r>
            <a:r>
              <a:rPr lang="lv-LV" dirty="0"/>
              <a:t>: Elpa, </a:t>
            </a:r>
            <a:r>
              <a:rPr lang="lv-LV" dirty="0" smtClean="0"/>
              <a:t>1998.</a:t>
            </a:r>
          </a:p>
          <a:p>
            <a:r>
              <a:rPr lang="lv-LV" dirty="0"/>
              <a:t>	</a:t>
            </a:r>
            <a:r>
              <a:rPr lang="lv-LV" dirty="0" smtClean="0"/>
              <a:t>3.sēj</a:t>
            </a:r>
            <a:r>
              <a:rPr lang="lv-LV" dirty="0"/>
              <a:t>. Dziesma </a:t>
            </a:r>
            <a:r>
              <a:rPr lang="lv-LV" dirty="0" smtClean="0"/>
              <a:t>mežam. Svešumā </a:t>
            </a:r>
            <a:r>
              <a:rPr lang="lv-LV" dirty="0"/>
              <a:t>: romāni.</a:t>
            </a:r>
            <a:br>
              <a:rPr lang="lv-LV" dirty="0"/>
            </a:b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6682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3293</TotalTime>
  <Words>196</Words>
  <Application>Microsoft Office PowerPoint</Application>
  <PresentationFormat>Widescreen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Verdana</vt:lpstr>
      <vt:lpstr>Wingdings 3</vt:lpstr>
      <vt:lpstr>Facet</vt:lpstr>
      <vt:lpstr>«Vien dabas tuvums skurbinošs Un pirmatnība skarba. Šalc mežs virs skudru taciņas, Virs platās briežu ejas. » /Ārija Elksne/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Latvijas novadi</dc:title>
  <dc:creator>Dace</dc:creator>
  <cp:lastModifiedBy>Dace</cp:lastModifiedBy>
  <cp:revision>131</cp:revision>
  <dcterms:created xsi:type="dcterms:W3CDTF">2021-05-11T09:56:27Z</dcterms:created>
  <dcterms:modified xsi:type="dcterms:W3CDTF">2022-06-29T07:25:57Z</dcterms:modified>
</cp:coreProperties>
</file>